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74" r:id="rId6"/>
    <p:sldMasterId id="2147483676" r:id="rId7"/>
    <p:sldMasterId id="2147483688" r:id="rId8"/>
  </p:sldMasterIdLst>
  <p:notesMasterIdLst>
    <p:notesMasterId r:id="rId23"/>
  </p:notesMasterIdLst>
  <p:sldIdLst>
    <p:sldId id="256" r:id="rId9"/>
    <p:sldId id="275" r:id="rId10"/>
    <p:sldId id="278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AEB6"/>
    <a:srgbClr val="0297A7"/>
    <a:srgbClr val="066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CA7800-16CE-2465-CC97-5240F798A22F}" v="11" dt="2025-07-11T11:55:12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69186" autoAdjust="0"/>
  </p:normalViewPr>
  <p:slideViewPr>
    <p:cSldViewPr snapToGrid="0">
      <p:cViewPr varScale="1">
        <p:scale>
          <a:sx n="79" d="100"/>
          <a:sy n="79" d="100"/>
        </p:scale>
        <p:origin x="15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al Stevenson" userId="S::coral.stevenson@manchester.ac.uk::b6d9b489-b35e-4936-85f1-9f0142a68e30" providerId="AD" clId="Web-{8356018A-3594-AC90-C960-80ECA73E64EE}"/>
    <pc:docChg chg="modSld">
      <pc:chgData name="Coral Stevenson" userId="S::coral.stevenson@manchester.ac.uk::b6d9b489-b35e-4936-85f1-9f0142a68e30" providerId="AD" clId="Web-{8356018A-3594-AC90-C960-80ECA73E64EE}" dt="2024-05-30T08:33:40.313" v="81" actId="1076"/>
      <pc:docMkLst>
        <pc:docMk/>
      </pc:docMkLst>
      <pc:sldChg chg="modSp">
        <pc:chgData name="Coral Stevenson" userId="S::coral.stevenson@manchester.ac.uk::b6d9b489-b35e-4936-85f1-9f0142a68e30" providerId="AD" clId="Web-{8356018A-3594-AC90-C960-80ECA73E64EE}" dt="2024-05-30T08:17:24.022" v="30" actId="1076"/>
        <pc:sldMkLst>
          <pc:docMk/>
          <pc:sldMk cId="0" sldId="256"/>
        </pc:sldMkLst>
      </pc:sldChg>
      <pc:sldChg chg="addSp delSp modSp">
        <pc:chgData name="Coral Stevenson" userId="S::coral.stevenson@manchester.ac.uk::b6d9b489-b35e-4936-85f1-9f0142a68e30" providerId="AD" clId="Web-{8356018A-3594-AC90-C960-80ECA73E64EE}" dt="2024-05-30T08:33:40.313" v="81" actId="1076"/>
        <pc:sldMkLst>
          <pc:docMk/>
          <pc:sldMk cId="1211017467" sldId="275"/>
        </pc:sldMkLst>
      </pc:sldChg>
      <pc:sldChg chg="modSp">
        <pc:chgData name="Coral Stevenson" userId="S::coral.stevenson@manchester.ac.uk::b6d9b489-b35e-4936-85f1-9f0142a68e30" providerId="AD" clId="Web-{8356018A-3594-AC90-C960-80ECA73E64EE}" dt="2024-05-30T08:09:38.370" v="28" actId="20577"/>
        <pc:sldMkLst>
          <pc:docMk/>
          <pc:sldMk cId="1310141413" sldId="277"/>
        </pc:sldMkLst>
      </pc:sldChg>
    </pc:docChg>
  </pc:docChgLst>
  <pc:docChgLst>
    <pc:chgData name="Coral Stevenson" userId="S::coral.stevenson@manchester.ac.uk::b6d9b489-b35e-4936-85f1-9f0142a68e30" providerId="AD" clId="Web-{06D5A38C-C709-09CC-334F-EE0751976DE3}"/>
    <pc:docChg chg="addSld delSld modSld">
      <pc:chgData name="Coral Stevenson" userId="S::coral.stevenson@manchester.ac.uk::b6d9b489-b35e-4936-85f1-9f0142a68e30" providerId="AD" clId="Web-{06D5A38C-C709-09CC-334F-EE0751976DE3}" dt="2024-05-29T10:55:46.594" v="79"/>
      <pc:docMkLst>
        <pc:docMk/>
      </pc:docMkLst>
      <pc:sldChg chg="addSp delSp modSp add">
        <pc:chgData name="Coral Stevenson" userId="S::coral.stevenson@manchester.ac.uk::b6d9b489-b35e-4936-85f1-9f0142a68e30" providerId="AD" clId="Web-{06D5A38C-C709-09CC-334F-EE0751976DE3}" dt="2024-05-29T10:55:46.594" v="79"/>
        <pc:sldMkLst>
          <pc:docMk/>
          <pc:sldMk cId="0" sldId="256"/>
        </pc:sldMkLst>
      </pc:sldChg>
      <pc:sldChg chg="del">
        <pc:chgData name="Coral Stevenson" userId="S::coral.stevenson@manchester.ac.uk::b6d9b489-b35e-4936-85f1-9f0142a68e30" providerId="AD" clId="Web-{06D5A38C-C709-09CC-334F-EE0751976DE3}" dt="2024-05-29T10:18:32.901" v="1"/>
        <pc:sldMkLst>
          <pc:docMk/>
          <pc:sldMk cId="109857222" sldId="256"/>
        </pc:sldMkLst>
      </pc:sldChg>
      <pc:sldChg chg="addSp delSp modSp add">
        <pc:chgData name="Coral Stevenson" userId="S::coral.stevenson@manchester.ac.uk::b6d9b489-b35e-4936-85f1-9f0142a68e30" providerId="AD" clId="Web-{06D5A38C-C709-09CC-334F-EE0751976DE3}" dt="2024-05-29T10:47:06.828" v="28" actId="20577"/>
        <pc:sldMkLst>
          <pc:docMk/>
          <pc:sldMk cId="708237594" sldId="257"/>
        </pc:sldMkLst>
      </pc:sldChg>
      <pc:sldChg chg="add">
        <pc:chgData name="Coral Stevenson" userId="S::coral.stevenson@manchester.ac.uk::b6d9b489-b35e-4936-85f1-9f0142a68e30" providerId="AD" clId="Web-{06D5A38C-C709-09CC-334F-EE0751976DE3}" dt="2024-05-29T10:19:05.683" v="2"/>
        <pc:sldMkLst>
          <pc:docMk/>
          <pc:sldMk cId="1211017467" sldId="275"/>
        </pc:sldMkLst>
      </pc:sldChg>
    </pc:docChg>
  </pc:docChgLst>
  <pc:docChgLst>
    <pc:chgData name="Coral Stevenson" userId="S::coral.stevenson@manchester.ac.uk::b6d9b489-b35e-4936-85f1-9f0142a68e30" providerId="AD" clId="Web-{5DA48B34-C077-F7EF-C286-36FF8EDD2522}"/>
    <pc:docChg chg="addSld delSld modSld">
      <pc:chgData name="Coral Stevenson" userId="S::coral.stevenson@manchester.ac.uk::b6d9b489-b35e-4936-85f1-9f0142a68e30" providerId="AD" clId="Web-{5DA48B34-C077-F7EF-C286-36FF8EDD2522}" dt="2024-05-29T15:02:19.436" v="127" actId="1076"/>
      <pc:docMkLst>
        <pc:docMk/>
      </pc:docMkLst>
      <pc:sldChg chg="addSp modSp">
        <pc:chgData name="Coral Stevenson" userId="S::coral.stevenson@manchester.ac.uk::b6d9b489-b35e-4936-85f1-9f0142a68e30" providerId="AD" clId="Web-{5DA48B34-C077-F7EF-C286-36FF8EDD2522}" dt="2024-05-29T13:53:14.333" v="36" actId="20577"/>
        <pc:sldMkLst>
          <pc:docMk/>
          <pc:sldMk cId="0" sldId="256"/>
        </pc:sldMkLst>
      </pc:sldChg>
      <pc:sldChg chg="addSp delSp modSp">
        <pc:chgData name="Coral Stevenson" userId="S::coral.stevenson@manchester.ac.uk::b6d9b489-b35e-4936-85f1-9f0142a68e30" providerId="AD" clId="Web-{5DA48B34-C077-F7EF-C286-36FF8EDD2522}" dt="2024-05-29T13:57:15.019" v="91" actId="20577"/>
        <pc:sldMkLst>
          <pc:docMk/>
          <pc:sldMk cId="1211017467" sldId="275"/>
        </pc:sldMkLst>
      </pc:sldChg>
      <pc:sldChg chg="new del">
        <pc:chgData name="Coral Stevenson" userId="S::coral.stevenson@manchester.ac.uk::b6d9b489-b35e-4936-85f1-9f0142a68e30" providerId="AD" clId="Web-{5DA48B34-C077-F7EF-C286-36FF8EDD2522}" dt="2024-05-29T13:58:53.228" v="94"/>
        <pc:sldMkLst>
          <pc:docMk/>
          <pc:sldMk cId="3338539945" sldId="276"/>
        </pc:sldMkLst>
      </pc:sldChg>
      <pc:sldChg chg="addSp delSp modSp add replId">
        <pc:chgData name="Coral Stevenson" userId="S::coral.stevenson@manchester.ac.uk::b6d9b489-b35e-4936-85f1-9f0142a68e30" providerId="AD" clId="Web-{5DA48B34-C077-F7EF-C286-36FF8EDD2522}" dt="2024-05-29T15:02:19.436" v="127" actId="1076"/>
        <pc:sldMkLst>
          <pc:docMk/>
          <pc:sldMk cId="1310141413" sldId="277"/>
        </pc:sldMkLst>
      </pc:sldChg>
    </pc:docChg>
  </pc:docChgLst>
  <pc:docChgLst>
    <pc:chgData name="Coral Stevenson" userId="S::coral.stevenson@manchester.ac.uk::b6d9b489-b35e-4936-85f1-9f0142a68e30" providerId="AD" clId="Web-{5FBDA3AA-11F4-C223-7670-19DB13E46562}"/>
    <pc:docChg chg="delSld modSld">
      <pc:chgData name="Coral Stevenson" userId="S::coral.stevenson@manchester.ac.uk::b6d9b489-b35e-4936-85f1-9f0142a68e30" providerId="AD" clId="Web-{5FBDA3AA-11F4-C223-7670-19DB13E46562}" dt="2024-05-29T15:22:15.822" v="160" actId="1076"/>
      <pc:docMkLst>
        <pc:docMk/>
      </pc:docMkLst>
      <pc:sldChg chg="modSp">
        <pc:chgData name="Coral Stevenson" userId="S::coral.stevenson@manchester.ac.uk::b6d9b489-b35e-4936-85f1-9f0142a68e30" providerId="AD" clId="Web-{5FBDA3AA-11F4-C223-7670-19DB13E46562}" dt="2024-05-29T15:20:46.832" v="151"/>
        <pc:sldMkLst>
          <pc:docMk/>
          <pc:sldMk cId="0" sldId="256"/>
        </pc:sldMkLst>
      </pc:sldChg>
      <pc:sldChg chg="del">
        <pc:chgData name="Coral Stevenson" userId="S::coral.stevenson@manchester.ac.uk::b6d9b489-b35e-4936-85f1-9f0142a68e30" providerId="AD" clId="Web-{5FBDA3AA-11F4-C223-7670-19DB13E46562}" dt="2024-05-29T15:04:18.333" v="10"/>
        <pc:sldMkLst>
          <pc:docMk/>
          <pc:sldMk cId="708237594" sldId="257"/>
        </pc:sldMkLst>
      </pc:sldChg>
      <pc:sldChg chg="modSp">
        <pc:chgData name="Coral Stevenson" userId="S::coral.stevenson@manchester.ac.uk::b6d9b489-b35e-4936-85f1-9f0142a68e30" providerId="AD" clId="Web-{5FBDA3AA-11F4-C223-7670-19DB13E46562}" dt="2024-05-29T15:18:23.995" v="113" actId="20577"/>
        <pc:sldMkLst>
          <pc:docMk/>
          <pc:sldMk cId="1211017467" sldId="275"/>
        </pc:sldMkLst>
      </pc:sldChg>
      <pc:sldChg chg="modSp">
        <pc:chgData name="Coral Stevenson" userId="S::coral.stevenson@manchester.ac.uk::b6d9b489-b35e-4936-85f1-9f0142a68e30" providerId="AD" clId="Web-{5FBDA3AA-11F4-C223-7670-19DB13E46562}" dt="2024-05-29T15:22:15.822" v="160" actId="1076"/>
        <pc:sldMkLst>
          <pc:docMk/>
          <pc:sldMk cId="1310141413" sldId="277"/>
        </pc:sldMkLst>
      </pc:sldChg>
    </pc:docChg>
  </pc:docChgLst>
  <pc:docChgLst>
    <pc:chgData name="Coral Stevenson" userId="S::coral.stevenson@manchester.ac.uk::b6d9b489-b35e-4936-85f1-9f0142a68e30" providerId="AD" clId="Web-{BC063D65-A78C-721A-31B7-9D3CDC9486B7}"/>
    <pc:docChg chg="modSld">
      <pc:chgData name="Coral Stevenson" userId="S::coral.stevenson@manchester.ac.uk::b6d9b489-b35e-4936-85f1-9f0142a68e30" providerId="AD" clId="Web-{BC063D65-A78C-721A-31B7-9D3CDC9486B7}" dt="2024-07-11T10:38:17.505" v="1" actId="20577"/>
      <pc:docMkLst>
        <pc:docMk/>
      </pc:docMkLst>
      <pc:sldChg chg="modSp">
        <pc:chgData name="Coral Stevenson" userId="S::coral.stevenson@manchester.ac.uk::b6d9b489-b35e-4936-85f1-9f0142a68e30" providerId="AD" clId="Web-{BC063D65-A78C-721A-31B7-9D3CDC9486B7}" dt="2024-07-11T10:38:17.505" v="1" actId="20577"/>
        <pc:sldMkLst>
          <pc:docMk/>
          <pc:sldMk cId="0" sldId="256"/>
        </pc:sldMkLst>
      </pc:sldChg>
    </pc:docChg>
  </pc:docChgLst>
  <pc:docChgLst>
    <pc:chgData name="Coral Stevenson" userId="S::coral.stevenson@manchester.ac.uk::b6d9b489-b35e-4936-85f1-9f0142a68e30" providerId="AD" clId="Web-{2CDCC63A-1419-1AB3-135E-EE03C046CA86}"/>
    <pc:docChg chg="modSld">
      <pc:chgData name="Coral Stevenson" userId="S::coral.stevenson@manchester.ac.uk::b6d9b489-b35e-4936-85f1-9f0142a68e30" providerId="AD" clId="Web-{2CDCC63A-1419-1AB3-135E-EE03C046CA86}" dt="2024-05-30T13:28:10.507" v="11" actId="20577"/>
      <pc:docMkLst>
        <pc:docMk/>
      </pc:docMkLst>
      <pc:sldChg chg="modSp">
        <pc:chgData name="Coral Stevenson" userId="S::coral.stevenson@manchester.ac.uk::b6d9b489-b35e-4936-85f1-9f0142a68e30" providerId="AD" clId="Web-{2CDCC63A-1419-1AB3-135E-EE03C046CA86}" dt="2024-05-30T13:28:10.507" v="11" actId="20577"/>
        <pc:sldMkLst>
          <pc:docMk/>
          <pc:sldMk cId="1211017467" sldId="275"/>
        </pc:sldMkLst>
      </pc:sldChg>
    </pc:docChg>
  </pc:docChgLst>
  <pc:docChgLst>
    <pc:chgData name="Coral Stevenson" userId="S::coral.stevenson@manchester.ac.uk::b6d9b489-b35e-4936-85f1-9f0142a68e30" providerId="AD" clId="Web-{66CA7800-16CE-2465-CC97-5240F798A22F}"/>
    <pc:docChg chg="modSld">
      <pc:chgData name="Coral Stevenson" userId="S::coral.stevenson@manchester.ac.uk::b6d9b489-b35e-4936-85f1-9f0142a68e30" providerId="AD" clId="Web-{66CA7800-16CE-2465-CC97-5240F798A22F}" dt="2025-07-11T11:55:12.917" v="10" actId="1076"/>
      <pc:docMkLst>
        <pc:docMk/>
      </pc:docMkLst>
      <pc:sldChg chg="modSp">
        <pc:chgData name="Coral Stevenson" userId="S::coral.stevenson@manchester.ac.uk::b6d9b489-b35e-4936-85f1-9f0142a68e30" providerId="AD" clId="Web-{66CA7800-16CE-2465-CC97-5240F798A22F}" dt="2025-07-11T11:55:12.917" v="10" actId="1076"/>
        <pc:sldMkLst>
          <pc:docMk/>
          <pc:sldMk cId="0" sldId="256"/>
        </pc:sldMkLst>
        <pc:spChg chg="mod">
          <ac:chgData name="Coral Stevenson" userId="S::coral.stevenson@manchester.ac.uk::b6d9b489-b35e-4936-85f1-9f0142a68e30" providerId="AD" clId="Web-{66CA7800-16CE-2465-CC97-5240F798A22F}" dt="2025-07-11T11:55:12.917" v="10" actId="1076"/>
          <ac:spMkLst>
            <pc:docMk/>
            <pc:sldMk cId="0" sldId="256"/>
            <ac:spMk id="3" creationId="{77180D5A-441B-7446-BE6A-F0F93B69B2ED}"/>
          </ac:spMkLst>
        </pc:spChg>
        <pc:picChg chg="mod">
          <ac:chgData name="Coral Stevenson" userId="S::coral.stevenson@manchester.ac.uk::b6d9b489-b35e-4936-85f1-9f0142a68e30" providerId="AD" clId="Web-{66CA7800-16CE-2465-CC97-5240F798A22F}" dt="2025-07-11T11:55:03.635" v="6" actId="1076"/>
          <ac:picMkLst>
            <pc:docMk/>
            <pc:sldMk cId="0" sldId="256"/>
            <ac:picMk id="8" creationId="{87CC4656-7887-01C1-E1E7-0CE00EDE841B}"/>
          </ac:picMkLst>
        </pc:picChg>
        <pc:picChg chg="mod">
          <ac:chgData name="Coral Stevenson" userId="S::coral.stevenson@manchester.ac.uk::b6d9b489-b35e-4936-85f1-9f0142a68e30" providerId="AD" clId="Web-{66CA7800-16CE-2465-CC97-5240F798A22F}" dt="2025-07-11T11:55:03.635" v="7" actId="1076"/>
          <ac:picMkLst>
            <pc:docMk/>
            <pc:sldMk cId="0" sldId="256"/>
            <ac:picMk id="9" creationId="{A22314F9-520F-668E-DA3F-9DC884E45F87}"/>
          </ac:picMkLst>
        </pc:picChg>
        <pc:picChg chg="mod">
          <ac:chgData name="Coral Stevenson" userId="S::coral.stevenson@manchester.ac.uk::b6d9b489-b35e-4936-85f1-9f0142a68e30" providerId="AD" clId="Web-{66CA7800-16CE-2465-CC97-5240F798A22F}" dt="2025-07-11T11:55:03.651" v="8" actId="1076"/>
          <ac:picMkLst>
            <pc:docMk/>
            <pc:sldMk cId="0" sldId="256"/>
            <ac:picMk id="10" creationId="{B998D0ED-0A3D-A779-3C72-FD167F671C97}"/>
          </ac:picMkLst>
        </pc:picChg>
      </pc:sldChg>
      <pc:sldChg chg="delSp">
        <pc:chgData name="Coral Stevenson" userId="S::coral.stevenson@manchester.ac.uk::b6d9b489-b35e-4936-85f1-9f0142a68e30" providerId="AD" clId="Web-{66CA7800-16CE-2465-CC97-5240F798A22F}" dt="2025-07-11T11:54:18.431" v="0"/>
        <pc:sldMkLst>
          <pc:docMk/>
          <pc:sldMk cId="196311565" sldId="291"/>
        </pc:sldMkLst>
        <pc:spChg chg="del">
          <ac:chgData name="Coral Stevenson" userId="S::coral.stevenson@manchester.ac.uk::b6d9b489-b35e-4936-85f1-9f0142a68e30" providerId="AD" clId="Web-{66CA7800-16CE-2465-CC97-5240F798A22F}" dt="2025-07-11T11:54:18.431" v="0"/>
          <ac:spMkLst>
            <pc:docMk/>
            <pc:sldMk cId="196311565" sldId="291"/>
            <ac:spMk id="3" creationId="{CDC81D16-ADA7-7FCE-54D9-CC78DD8223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54257-8CF4-49E9-A114-8CE5350D4140}" type="datetimeFigureOut">
              <a:t>7/11/2025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40B87-766E-4D18-BA20-BBB932FC54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Lynn and Charlotte – joint PPIE leads, shared responsibility, Lynn with strategic input across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HrFH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chairing and presenting webinars, contributing to specific project PPIE. 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Leila and Jane as public contributors providing their extensive expertise for this grant writing retreat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Hannah and VOCAL – providing PPIE expertise, collaborating for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their expertise 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PPIE networks (important! – very hard to start completely from scratch as relationships and trust are so vital), and facilitation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49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4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</a:t>
            </a:r>
            <a:r>
              <a:rPr lang="en-GB" baseline="0" dirty="0"/>
              <a:t> use this case study to demonstrate the value and importance of PPIE, and how powerful it can be, within the context of smartphone research</a:t>
            </a:r>
          </a:p>
          <a:p>
            <a:r>
              <a:rPr lang="en-GB" baseline="0" dirty="0"/>
              <a:t>Acknowledge Claire Steves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9C265-48A8-4CA1-8648-7AC3B757F58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39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A9C265-48A8-4CA1-8648-7AC3B757F5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66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ea typeface="Calibri" panose="020F0502020204030204"/>
                <a:cs typeface="Calibri" panose="020F0502020204030204"/>
              </a:rPr>
              <a:t>Funders looking out for well thought through PPI</a:t>
            </a:r>
            <a:endParaRPr lang="en-US">
              <a:solidFill>
                <a:srgbClr val="FFFFFF"/>
              </a:solidFill>
              <a:latin typeface="Heebo"/>
              <a:ea typeface="Calibri"/>
              <a:cs typeface="Heebo"/>
            </a:endParaRPr>
          </a:p>
          <a:p>
            <a:r>
              <a:rPr lang="en-GB">
                <a:ea typeface="Calibri" panose="020F0502020204030204"/>
                <a:cs typeface="Calibri" panose="020F0502020204030204"/>
              </a:rPr>
              <a:t>Vocal door always open – drop ins etc</a:t>
            </a:r>
          </a:p>
          <a:p>
            <a:endParaRPr lang="en-GB">
              <a:ea typeface="Calibri" panose="020F0502020204030204"/>
              <a:cs typeface="Calibri" panose="020F0502020204030204"/>
            </a:endParaRPr>
          </a:p>
          <a:p>
            <a:r>
              <a:rPr lang="en-GB"/>
              <a:t>Survey response - </a:t>
            </a:r>
            <a:r>
              <a:rPr lang="en-US"/>
              <a:t>To understand the landscape of PPI opportunities in Manchester, to help direct researchers to the most appropriate options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C25EB-0EBE-48EB-9638-75880178278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08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@Jane – we</a:t>
            </a:r>
            <a:r>
              <a:rPr lang="en-GB" baseline="0" dirty="0"/>
              <a:t> will talk through budgets for specific PPIE engagements during the ‘</a:t>
            </a:r>
            <a:r>
              <a:rPr lang="en-GB" baseline="0" dirty="0" err="1"/>
              <a:t>ppie</a:t>
            </a:r>
            <a:r>
              <a:rPr lang="en-GB" baseline="0" dirty="0"/>
              <a:t> clinic activity’, so not much detail needed here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FA416-088D-4630-AD4B-F080AE9BD00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538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40B87-766E-4D18-BA20-BBB932FC54A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1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1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BC30-466D-3C47-8728-A05D7E55584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BB3C7-0E9A-8F40-82D7-C2BA6BA5B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96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88564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726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41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38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118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723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1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488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945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76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766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20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989E-5109-F157-1BEC-390DF484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940F-23F3-1040-D115-5AAE664C0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1EB28-7FED-DCBC-CE61-3D788E08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6523B-BBEA-4849-9F84-0C116A8007B6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C375F-4DDC-41BA-180B-08A637AF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33C2D-7164-0CC5-42C7-044AD8AB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63839-F123-4EE7-B0C7-E89C474C72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4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6BC30-466D-3C47-8728-A05D7E55584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BB3C7-0E9A-8F40-82D7-C2BA6BA5B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554" y="6390349"/>
            <a:ext cx="1415481" cy="29712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6182190"/>
            <a:ext cx="12192000" cy="87081"/>
          </a:xfrm>
          <a:prstGeom prst="rect">
            <a:avLst/>
          </a:prstGeom>
          <a:solidFill>
            <a:srgbClr val="0099A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0" y="-3457"/>
            <a:ext cx="12192000" cy="87080"/>
          </a:xfrm>
          <a:prstGeom prst="rect">
            <a:avLst/>
          </a:prstGeom>
          <a:solidFill>
            <a:srgbClr val="0099A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18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C6200-E70B-4314-BA6A-05B6F2991639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6DFED-E89A-41D9-8B87-6D3DD80B96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73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68573F-B28A-B76B-8A23-B80E934E6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A32AF-B62C-5009-81FE-1EF8D6964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B5BBE-60C7-10D3-4293-CE48EA528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76523B-BBEA-4849-9F84-0C116A8007B6}" type="datetimeFigureOut">
              <a:rPr lang="en-GB" smtClean="0"/>
              <a:t>11/07/2025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E7C34-A25D-EA3F-0457-27A261B40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95587-FFCF-3AC2-7DC9-42AAC0829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863839-F123-4EE7-B0C7-E89C474C72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15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hyperlink" Target="https://researchinvolvement.biomedcentral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ihr.ac.uk/support-and-services/research-support-service" TargetMode="External"/><Relationship Id="rId5" Type="http://schemas.openxmlformats.org/officeDocument/2006/relationships/hyperlink" Target="https://www.nihr.ac.uk/research-funding/application-support/working-with-people-and-communities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10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6.tmp"/><Relationship Id="rId5" Type="http://schemas.openxmlformats.org/officeDocument/2006/relationships/image" Target="../media/image11.png"/><Relationship Id="rId10" Type="http://schemas.openxmlformats.org/officeDocument/2006/relationships/image" Target="../media/image15.jpeg"/><Relationship Id="rId4" Type="http://schemas.openxmlformats.org/officeDocument/2006/relationships/image" Target="../media/image10.sv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14271" cy="685628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F9A91EF-3C78-5B19-825E-0B998C16B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4262" y="1249"/>
            <a:ext cx="3447737" cy="11967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6FAB2F-EEAC-0CC4-66C7-783D3891B60D}"/>
              </a:ext>
            </a:extLst>
          </p:cNvPr>
          <p:cNvSpPr txBox="1"/>
          <p:nvPr/>
        </p:nvSpPr>
        <p:spPr>
          <a:xfrm>
            <a:off x="1429164" y="1197964"/>
            <a:ext cx="1008333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54AEB6"/>
                </a:solidFill>
                <a:latin typeface="Poppins"/>
                <a:cs typeface="Poppins"/>
              </a:rPr>
              <a:t>Patient and public involvement and engagement</a:t>
            </a:r>
            <a:endParaRPr lang="en-US" dirty="0">
              <a:solidFill>
                <a:srgbClr val="54AEB6"/>
              </a:solidFill>
              <a:latin typeface="Poppins"/>
              <a:cs typeface="Poppi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80D5A-441B-7446-BE6A-F0F93B69B2ED}"/>
              </a:ext>
            </a:extLst>
          </p:cNvPr>
          <p:cNvSpPr txBox="1"/>
          <p:nvPr/>
        </p:nvSpPr>
        <p:spPr>
          <a:xfrm>
            <a:off x="2992558" y="6069199"/>
            <a:ext cx="62152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Poppins"/>
                <a:cs typeface="Poppins"/>
              </a:rPr>
              <a:t>Dr Charlotte Sharp &amp; Dr Jane Taylor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90FE666-769C-3F3A-C56D-434C39E96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71" y="-1"/>
            <a:ext cx="2629787" cy="1113905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87CC4656-7887-01C1-E1E7-0CE00EDE8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V="1">
            <a:off x="7796284" y="3322836"/>
            <a:ext cx="1538184" cy="3109953"/>
          </a:xfrm>
          <a:prstGeom prst="rect">
            <a:avLst/>
          </a:prstGeom>
        </p:spPr>
      </p:pic>
      <p:pic>
        <p:nvPicPr>
          <p:cNvPr id="9" name="Picture 8" descr="A blue and white cell phone&#10;&#10;Description automatically generated">
            <a:extLst>
              <a:ext uri="{FF2B5EF4-FFF2-40B4-BE49-F238E27FC236}">
                <a16:creationId xmlns:a16="http://schemas.microsoft.com/office/drawing/2014/main" id="{A22314F9-520F-668E-DA3F-9DC884E45F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7443" y="3967943"/>
            <a:ext cx="1520083" cy="1946151"/>
          </a:xfrm>
          <a:prstGeom prst="rect">
            <a:avLst/>
          </a:prstGeom>
        </p:spPr>
      </p:pic>
      <p:pic>
        <p:nvPicPr>
          <p:cNvPr id="10" name="Picture 9" descr="A close-up of a blue and green oval shaped pills&#10;&#10;Description automatically generated">
            <a:extLst>
              <a:ext uri="{FF2B5EF4-FFF2-40B4-BE49-F238E27FC236}">
                <a16:creationId xmlns:a16="http://schemas.microsoft.com/office/drawing/2014/main" id="{B998D0ED-0A3D-A779-3C72-FD167F671C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2544685" y="4235545"/>
            <a:ext cx="2391451" cy="14113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CAL_Slide masters_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5" r="-1325"/>
          <a:stretch/>
        </p:blipFill>
        <p:spPr>
          <a:xfrm flipH="1">
            <a:off x="-366388" y="77978"/>
            <a:ext cx="12350044" cy="6885384"/>
          </a:xfrm>
          <a:prstGeom prst="rect">
            <a:avLst/>
          </a:prstGeom>
        </p:spPr>
      </p:pic>
      <p:pic>
        <p:nvPicPr>
          <p:cNvPr id="8" name="Picture 7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A3DA0514-21A1-6A0A-A735-8AE0F6EF17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7" r="7444"/>
          <a:stretch/>
        </p:blipFill>
        <p:spPr>
          <a:xfrm>
            <a:off x="6044350" y="0"/>
            <a:ext cx="6240247" cy="6956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EFAF4-5D95-BC47-3562-3EAE72E90FA8}"/>
              </a:ext>
            </a:extLst>
          </p:cNvPr>
          <p:cNvSpPr txBox="1"/>
          <p:nvPr/>
        </p:nvSpPr>
        <p:spPr>
          <a:xfrm>
            <a:off x="1" y="1241946"/>
            <a:ext cx="591130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1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Arial"/>
              </a:rPr>
              <a:t>Think about PPI as soon as you start thinking about your research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1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Arial"/>
              </a:rPr>
              <a:t>Involve patients/carers in shaping and reviewing bid/proposal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1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Arial"/>
              </a:rPr>
              <a:t>Think about funding – allocation of and sources of funding.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1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Arial"/>
              </a:rPr>
              <a:t>Think about how you might plan involvement across the research cycle.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1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1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915B"/>
              </a:buClr>
              <a:buSzTx/>
              <a:buFontTx/>
              <a:buNone/>
              <a:tabLst/>
              <a:defRPr/>
            </a:pPr>
            <a:endParaRPr kumimoji="0" lang="en-GB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D87B2-DAD0-4B02-776B-D1AF52082B1C}"/>
              </a:ext>
            </a:extLst>
          </p:cNvPr>
          <p:cNvSpPr txBox="1"/>
          <p:nvPr/>
        </p:nvSpPr>
        <p:spPr>
          <a:xfrm>
            <a:off x="382473" y="221488"/>
            <a:ext cx="1031545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1200" cap="none" spc="0" normalizeH="0" baseline="0" noProof="0" dirty="0">
                <a:ln>
                  <a:noFill/>
                </a:ln>
                <a:solidFill>
                  <a:srgbClr val="E7314C"/>
                </a:solidFill>
                <a:effectLst/>
                <a:uLnTx/>
                <a:uFillTx/>
                <a:latin typeface="Heebo"/>
                <a:ea typeface="+mn-ea"/>
                <a:cs typeface="Heebo"/>
              </a:rPr>
              <a:t>Start early </a:t>
            </a:r>
          </a:p>
        </p:txBody>
      </p:sp>
      <p:pic>
        <p:nvPicPr>
          <p:cNvPr id="4" name="Picture 3" descr="Vocal_Large anchor.png">
            <a:extLst>
              <a:ext uri="{FF2B5EF4-FFF2-40B4-BE49-F238E27FC236}">
                <a16:creationId xmlns:a16="http://schemas.microsoft.com/office/drawing/2014/main" id="{A3B317A7-BE0B-EAFA-001D-45EBB0EDA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357090" y="5159948"/>
            <a:ext cx="1343935" cy="1343935"/>
          </a:xfrm>
          <a:prstGeom prst="rect">
            <a:avLst/>
          </a:prstGeom>
        </p:spPr>
      </p:pic>
      <p:pic>
        <p:nvPicPr>
          <p:cNvPr id="7" name="Picture 6" descr="Vocal_Small anchor.png">
            <a:extLst>
              <a:ext uri="{FF2B5EF4-FFF2-40B4-BE49-F238E27FC236}">
                <a16:creationId xmlns:a16="http://schemas.microsoft.com/office/drawing/2014/main" id="{D2440053-F480-6E22-6A77-838F012AEF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457197" y="-224626"/>
            <a:ext cx="1920000" cy="19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31" y="5956090"/>
            <a:ext cx="2991787" cy="5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0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28" y="230282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b="1" kern="0" spc="35" dirty="0">
                <a:solidFill>
                  <a:srgbClr val="54AEB6"/>
                </a:solidFill>
                <a:latin typeface="Poppins"/>
                <a:ea typeface="+mn-ea"/>
                <a:cs typeface="Poppins"/>
              </a:rPr>
              <a:t>Thinking about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558" y="1555845"/>
            <a:ext cx="10794242" cy="51172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latin typeface="Poppins" panose="00000500000000000000"/>
              </a:rPr>
              <a:t>Before you are awarded funding…</a:t>
            </a:r>
          </a:p>
          <a:p>
            <a:r>
              <a:rPr lang="en-GB" dirty="0">
                <a:latin typeface="Poppins" panose="00000500000000000000"/>
              </a:rPr>
              <a:t>Use existing formal groups, e.g. PRIMER at UoM, VOCAL</a:t>
            </a:r>
          </a:p>
          <a:p>
            <a:r>
              <a:rPr lang="en-GB" dirty="0">
                <a:latin typeface="Poppins" panose="00000500000000000000"/>
              </a:rPr>
              <a:t>Ask colleagues about patients working on related projects – can you owe them a favour? </a:t>
            </a:r>
          </a:p>
          <a:p>
            <a:r>
              <a:rPr lang="en-GB" dirty="0">
                <a:latin typeface="Poppins" panose="00000500000000000000"/>
              </a:rPr>
              <a:t>Contact charities, local patient groups etc.</a:t>
            </a:r>
          </a:p>
          <a:p>
            <a:r>
              <a:rPr lang="en-GB" dirty="0">
                <a:latin typeface="Poppins" panose="00000500000000000000"/>
              </a:rPr>
              <a:t>People in Research online (for researchers looking for members of public to get involved in research)</a:t>
            </a:r>
          </a:p>
          <a:p>
            <a:r>
              <a:rPr lang="en-GB" dirty="0">
                <a:latin typeface="Poppins" panose="00000500000000000000"/>
              </a:rPr>
              <a:t>Use social media</a:t>
            </a:r>
          </a:p>
          <a:p>
            <a:r>
              <a:rPr lang="en-GB" dirty="0">
                <a:latin typeface="Poppins" panose="00000500000000000000"/>
              </a:rPr>
              <a:t>Apply for small pots / pump prime / </a:t>
            </a:r>
            <a:r>
              <a:rPr lang="en-GB" dirty="0" err="1">
                <a:latin typeface="Poppins" panose="00000500000000000000"/>
              </a:rPr>
              <a:t>seedcorn</a:t>
            </a:r>
            <a:r>
              <a:rPr lang="en-GB" dirty="0">
                <a:latin typeface="Poppins" panose="00000500000000000000"/>
              </a:rPr>
              <a:t> funding</a:t>
            </a:r>
          </a:p>
          <a:p>
            <a:endParaRPr lang="en-GB" dirty="0">
              <a:latin typeface="Poppins" panose="00000500000000000000"/>
            </a:endParaRPr>
          </a:p>
          <a:p>
            <a:pPr marL="0" indent="0">
              <a:buNone/>
            </a:pPr>
            <a:r>
              <a:rPr lang="en-GB" dirty="0">
                <a:latin typeface="Poppins" panose="00000500000000000000"/>
              </a:rPr>
              <a:t>When you apply for funding…</a:t>
            </a:r>
          </a:p>
          <a:p>
            <a:r>
              <a:rPr lang="en-GB" dirty="0">
                <a:latin typeface="Poppins" panose="00000500000000000000"/>
              </a:rPr>
              <a:t>Make sure this is properly budgeted for!</a:t>
            </a:r>
          </a:p>
          <a:p>
            <a:r>
              <a:rPr lang="en-GB" dirty="0">
                <a:latin typeface="Poppins" panose="00000500000000000000"/>
              </a:rPr>
              <a:t>Awarding committees look closely at your funding estimates. Don’t underestimate your PPI costs.</a:t>
            </a:r>
          </a:p>
          <a:p>
            <a:endParaRPr lang="en-GB" dirty="0"/>
          </a:p>
        </p:txBody>
      </p:sp>
      <p:pic>
        <p:nvPicPr>
          <p:cNvPr id="4" name="Picture 3" descr="A blue and green interlocking circles&#10;&#10;Description automatically generated">
            <a:extLst>
              <a:ext uri="{FF2B5EF4-FFF2-40B4-BE49-F238E27FC236}">
                <a16:creationId xmlns:a16="http://schemas.microsoft.com/office/drawing/2014/main" id="{B622562C-D41D-395B-65A4-4EB7BB019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3911" y="5956090"/>
            <a:ext cx="704540" cy="7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0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CAL_Slide masters_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43"/>
          <a:stretch/>
        </p:blipFill>
        <p:spPr>
          <a:xfrm flipH="1">
            <a:off x="-15239" y="-1"/>
            <a:ext cx="12192000" cy="6858000"/>
          </a:xfrm>
          <a:prstGeom prst="rect">
            <a:avLst/>
          </a:prstGeom>
        </p:spPr>
      </p:pic>
      <p:pic>
        <p:nvPicPr>
          <p:cNvPr id="17" name="Picture 2" descr="People from different ethnic backgrounds discussing ways to design research inclusively. A woman also holds a crutch. &#10;">
            <a:extLst>
              <a:ext uri="{FF2B5EF4-FFF2-40B4-BE49-F238E27FC236}">
                <a16:creationId xmlns:a16="http://schemas.microsoft.com/office/drawing/2014/main" id="{AF0D84CC-8DE5-46FA-9C10-4D407193A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15"/>
          <a:stretch/>
        </p:blipFill>
        <p:spPr>
          <a:xfrm>
            <a:off x="4088" y="-798"/>
            <a:ext cx="5925852" cy="6858000"/>
          </a:xfrm>
          <a:prstGeom prst="rect">
            <a:avLst/>
          </a:prstGeom>
        </p:spPr>
      </p:pic>
      <p:pic>
        <p:nvPicPr>
          <p:cNvPr id="12" name="Picture 11" descr="Vocal_Small ancho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4972" y="5114617"/>
            <a:ext cx="1920000" cy="19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57589" y="1048706"/>
            <a:ext cx="5584360" cy="257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srgbClr val="12915B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Heebo"/>
              </a:rPr>
              <a:t>Payment and </a:t>
            </a:r>
            <a:r>
              <a:rPr kumimoji="0" lang="en-GB" sz="1733" b="1" i="0" u="none" strike="noStrike" kern="1200" cap="none" spc="0" normalizeH="0" baseline="0" noProof="0" dirty="0">
                <a:ln>
                  <a:noFill/>
                </a:ln>
                <a:solidFill>
                  <a:srgbClr val="12915B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Heebo"/>
              </a:rPr>
              <a:t>expenses 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Payments to individuals 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Fees for partners 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Funding for public contributor training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Travel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Subsistence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Conference fees  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Staff time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7589" y="3211374"/>
            <a:ext cx="5584360" cy="1836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srgbClr val="12915B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Heebo"/>
              </a:rPr>
              <a:t>Access and inclusion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Remote / home working costs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Childcare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Language translation 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BSL interpretation and communication aids (e.g. text to speech technology, hearing loop hire)  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Carer or assistant costs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7589" y="5194311"/>
            <a:ext cx="5584360" cy="134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srgbClr val="12915B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Heebo"/>
              </a:rPr>
              <a:t>Delivery costs 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Recruitment costs (e.g. advertising, working with specific groups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etc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) 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Venue hire and catering</a:t>
            </a:r>
          </a:p>
          <a:p>
            <a:pPr marL="457189" marR="0" lvl="0" indent="-45718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/>
                <a:ea typeface="Roboto" panose="02000000000000000000" pitchFamily="2" charset="0"/>
                <a:cs typeface="Roboto"/>
              </a:rPr>
              <a:t>Equipment costs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4008BD-816C-477E-A76E-599FFA2C69D3}"/>
              </a:ext>
            </a:extLst>
          </p:cNvPr>
          <p:cNvSpPr txBox="1"/>
          <p:nvPr/>
        </p:nvSpPr>
        <p:spPr>
          <a:xfrm>
            <a:off x="6257589" y="305261"/>
            <a:ext cx="7236177" cy="749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70" b="1" i="0" u="none" strike="noStrike" kern="1200" cap="none" spc="0" normalizeH="0" baseline="0" noProof="0">
                <a:ln>
                  <a:noFill/>
                </a:ln>
                <a:solidFill>
                  <a:srgbClr val="E9721B"/>
                </a:solidFill>
                <a:effectLst/>
                <a:uLnTx/>
                <a:uFillTx/>
                <a:latin typeface="Heebo"/>
                <a:ea typeface="+mn-ea"/>
                <a:cs typeface="Heebo"/>
              </a:rPr>
              <a:t>What to budget for?</a:t>
            </a:r>
          </a:p>
        </p:txBody>
      </p:sp>
      <p:pic>
        <p:nvPicPr>
          <p:cNvPr id="2" name="Picture 1" descr="Vocal_Large anchor.png">
            <a:extLst>
              <a:ext uri="{FF2B5EF4-FFF2-40B4-BE49-F238E27FC236}">
                <a16:creationId xmlns:a16="http://schemas.microsoft.com/office/drawing/2014/main" id="{E3A29C89-AF3F-E3E1-9EA4-3072E830BB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8616" y="235645"/>
            <a:ext cx="1343935" cy="1343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9895" y="6179146"/>
            <a:ext cx="2991787" cy="5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8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22BD-DC7F-4BE3-835A-38FFB1D7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 kern="0" spc="35" dirty="0">
                <a:solidFill>
                  <a:srgbClr val="54AEB6"/>
                </a:solidFill>
                <a:latin typeface="Poppins"/>
                <a:ea typeface="+mn-ea"/>
                <a:cs typeface="Poppins"/>
              </a:rPr>
              <a:t>Checklist: What are the aims of your research?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6E3AAD9-EA6D-49AB-7836-A0397A1E4FF0}"/>
              </a:ext>
            </a:extLst>
          </p:cNvPr>
          <p:cNvSpPr/>
          <p:nvPr/>
        </p:nvSpPr>
        <p:spPr>
          <a:xfrm>
            <a:off x="1254034" y="1828794"/>
            <a:ext cx="1980000" cy="19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/>
              </a:rPr>
              <a:t>Who should you involve?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087451-443C-F88D-9C88-16148A7941D5}"/>
              </a:ext>
            </a:extLst>
          </p:cNvPr>
          <p:cNvSpPr/>
          <p:nvPr/>
        </p:nvSpPr>
        <p:spPr>
          <a:xfrm>
            <a:off x="2731662" y="4206264"/>
            <a:ext cx="1980000" cy="19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prstClr val="white"/>
                </a:solidFill>
                <a:latin typeface="Poppins" panose="00000500000000000000"/>
              </a:rPr>
              <a:t>What will they do at each stage? Be specific!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5AD371-E111-AA53-467A-3DF49790B2AE}"/>
              </a:ext>
            </a:extLst>
          </p:cNvPr>
          <p:cNvSpPr/>
          <p:nvPr/>
        </p:nvSpPr>
        <p:spPr>
          <a:xfrm>
            <a:off x="4209290" y="1828794"/>
            <a:ext cx="1980000" cy="19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Poppins" panose="00000500000000000000"/>
              </a:rPr>
              <a:t>How will you find them?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C67A23-2D67-AB75-77CF-790A76B60243}"/>
              </a:ext>
            </a:extLst>
          </p:cNvPr>
          <p:cNvSpPr/>
          <p:nvPr/>
        </p:nvSpPr>
        <p:spPr>
          <a:xfrm>
            <a:off x="5686918" y="4206264"/>
            <a:ext cx="1980000" cy="19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Poppins" panose="00000500000000000000"/>
              </a:rPr>
              <a:t>COST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7A5F72-241F-689E-4B12-FBC22EC74E77}"/>
              </a:ext>
            </a:extLst>
          </p:cNvPr>
          <p:cNvSpPr/>
          <p:nvPr/>
        </p:nvSpPr>
        <p:spPr>
          <a:xfrm>
            <a:off x="7316946" y="1828794"/>
            <a:ext cx="1980000" cy="19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Poppins" panose="00000500000000000000"/>
              </a:rPr>
              <a:t>At what stages in your project?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25007-F9D8-80D6-13D7-95427C5C5610}"/>
              </a:ext>
            </a:extLst>
          </p:cNvPr>
          <p:cNvSpPr/>
          <p:nvPr/>
        </p:nvSpPr>
        <p:spPr>
          <a:xfrm>
            <a:off x="8642174" y="4206264"/>
            <a:ext cx="1980000" cy="19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prstClr val="white"/>
                </a:solidFill>
                <a:latin typeface="Poppins" panose="00000500000000000000"/>
              </a:rPr>
              <a:t>IMPACT</a:t>
            </a:r>
          </a:p>
        </p:txBody>
      </p:sp>
      <p:pic>
        <p:nvPicPr>
          <p:cNvPr id="12" name="Picture 11" descr="A blue and green interlocking circles&#10;&#10;Description automatically generated">
            <a:extLst>
              <a:ext uri="{FF2B5EF4-FFF2-40B4-BE49-F238E27FC236}">
                <a16:creationId xmlns:a16="http://schemas.microsoft.com/office/drawing/2014/main" id="{B622562C-D41D-395B-65A4-4EB7BB01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3911" y="5956090"/>
            <a:ext cx="704540" cy="7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85216" y="837068"/>
            <a:ext cx="11140010" cy="2233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5704" cy="128555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628"/>
            <a:ext cx="11064689" cy="868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3200" b="1" kern="0" spc="35" dirty="0">
                <a:solidFill>
                  <a:srgbClr val="54AEB6"/>
                </a:solidFill>
                <a:latin typeface="Poppins"/>
                <a:cs typeface="Poppins"/>
              </a:rPr>
              <a:t>Resources</a:t>
            </a:r>
            <a:endParaRPr lang="en-US" b="1" kern="0" spc="35" dirty="0">
              <a:solidFill>
                <a:srgbClr val="FF0000"/>
              </a:solidFill>
              <a:latin typeface="Aptos"/>
              <a:cs typeface="Poppins"/>
            </a:endParaRPr>
          </a:p>
        </p:txBody>
      </p:sp>
      <p:sp>
        <p:nvSpPr>
          <p:cNvPr id="48" name="Object 47"/>
          <p:cNvSpPr/>
          <p:nvPr/>
        </p:nvSpPr>
        <p:spPr>
          <a:xfrm>
            <a:off x="11798525" y="6515257"/>
            <a:ext cx="199975" cy="191940"/>
          </a:xfrm>
          <a:prstGeom prst="rect">
            <a:avLst/>
          </a:prstGeom>
          <a:noFill/>
        </p:spPr>
        <p:txBody>
          <a:bodyPr/>
          <a:lstStyle/>
          <a:p>
            <a:endParaRPr lang="en-GB"/>
          </a:p>
        </p:txBody>
      </p:sp>
      <p:sp>
        <p:nvSpPr>
          <p:cNvPr id="49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725226" y="6469088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2824" y="1234097"/>
            <a:ext cx="11484260" cy="523499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dirty="0">
                <a:latin typeface="Arial "/>
              </a:rPr>
              <a:t>NIHR INVOLVE </a:t>
            </a:r>
            <a:r>
              <a:rPr lang="en-US" sz="2800" u="sng" dirty="0">
                <a:solidFill>
                  <a:schemeClr val="bg1">
                    <a:lumMod val="95000"/>
                  </a:schemeClr>
                </a:solidFill>
                <a:latin typeface="Arial "/>
                <a:hlinkClick r:id="rId5"/>
              </a:rPr>
              <a:t>https://www.nihr.ac.uk/research-funding</a:t>
            </a:r>
          </a:p>
          <a:p>
            <a:pPr marL="457200" lvl="1" indent="0">
              <a:buNone/>
            </a:pPr>
            <a:r>
              <a:rPr lang="en-US" sz="2800" u="sng" dirty="0">
                <a:solidFill>
                  <a:schemeClr val="bg1">
                    <a:lumMod val="95000"/>
                  </a:schemeClr>
                </a:solidFill>
                <a:latin typeface="Arial "/>
                <a:hlinkClick r:id="rId5"/>
              </a:rPr>
              <a:t>/application-support/working-with-people-and-communities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"/>
              </a:rPr>
              <a:t> </a:t>
            </a:r>
          </a:p>
          <a:p>
            <a:pPr lvl="1"/>
            <a:endParaRPr lang="en-GB" sz="2800" dirty="0">
              <a:latin typeface="Arial "/>
            </a:endParaRPr>
          </a:p>
          <a:p>
            <a:pPr marL="457200" lvl="1" indent="0">
              <a:buNone/>
            </a:pPr>
            <a:r>
              <a:rPr lang="en-US" sz="2800" dirty="0">
                <a:latin typeface="Arial "/>
              </a:rPr>
              <a:t>		</a:t>
            </a:r>
          </a:p>
          <a:p>
            <a:pPr marL="457200" lvl="1" indent="0">
              <a:buNone/>
            </a:pPr>
            <a:r>
              <a:rPr lang="en-US" sz="2800" dirty="0">
                <a:latin typeface="Arial "/>
              </a:rPr>
              <a:t>		</a:t>
            </a:r>
          </a:p>
          <a:p>
            <a:pPr marL="457200" lvl="1" indent="0">
              <a:buNone/>
            </a:pPr>
            <a:r>
              <a:rPr lang="en-US" sz="2800" dirty="0">
                <a:latin typeface="Arial "/>
              </a:rPr>
              <a:t>		</a:t>
            </a:r>
          </a:p>
          <a:p>
            <a:pPr marL="457200" lvl="1" indent="0">
              <a:buNone/>
            </a:pPr>
            <a:r>
              <a:rPr lang="en-US" sz="2800" dirty="0">
                <a:latin typeface="Arial "/>
              </a:rPr>
              <a:t>			NIHR Research Support Service 							</a:t>
            </a:r>
            <a:r>
              <a:rPr lang="en-US" sz="2800" u="sng" dirty="0">
                <a:latin typeface="Arial "/>
                <a:hlinkClick r:id="rId6"/>
              </a:rPr>
              <a:t>https://www.nihr.ac.uk/support-and-services/research-				support-service</a:t>
            </a:r>
            <a:r>
              <a:rPr lang="en-US" sz="2800" dirty="0">
                <a:latin typeface="Arial "/>
              </a:rPr>
              <a:t>  </a:t>
            </a:r>
          </a:p>
          <a:p>
            <a:pPr lvl="1"/>
            <a:endParaRPr lang="en-GB" sz="2800" dirty="0">
              <a:latin typeface="Arial "/>
            </a:endParaRPr>
          </a:p>
          <a:p>
            <a:pPr marL="457200" lvl="1" indent="0">
              <a:buNone/>
            </a:pPr>
            <a:endParaRPr lang="en-US" sz="2800" dirty="0">
              <a:latin typeface="Arial "/>
            </a:endParaRPr>
          </a:p>
          <a:p>
            <a:pPr marL="457200" lvl="1" indent="0">
              <a:buNone/>
            </a:pPr>
            <a:endParaRPr lang="en-US" sz="2800" dirty="0">
              <a:latin typeface="Arial "/>
            </a:endParaRPr>
          </a:p>
          <a:p>
            <a:pPr marL="457200" lvl="1" indent="0">
              <a:buNone/>
            </a:pPr>
            <a:r>
              <a:rPr lang="en-US" sz="2800" dirty="0">
                <a:latin typeface="Arial "/>
              </a:rPr>
              <a:t>Research involvement and engagement </a:t>
            </a:r>
            <a:r>
              <a:rPr lang="en-US" sz="2800" u="sng" dirty="0">
                <a:latin typeface="Arial "/>
                <a:hlinkClick r:id="rId7"/>
              </a:rPr>
              <a:t>https://researchinvolvement.biomedcentral.com/</a:t>
            </a:r>
            <a:r>
              <a:rPr lang="en-US" sz="2800" dirty="0">
                <a:latin typeface="Arial "/>
              </a:rPr>
              <a:t> </a:t>
            </a:r>
            <a:endParaRPr lang="en-GB" sz="2800" dirty="0">
              <a:latin typeface="Arial "/>
            </a:endParaRP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664973" y="5461003"/>
            <a:ext cx="1308083" cy="1308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9" y="3236788"/>
            <a:ext cx="2134553" cy="2134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233" y="976473"/>
            <a:ext cx="1954288" cy="19542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48466" y="3097382"/>
            <a:ext cx="11140010" cy="2233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522770" y="5382304"/>
            <a:ext cx="11140010" cy="14756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87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5704" cy="128555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628"/>
            <a:ext cx="11064689" cy="868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3200" b="1" kern="0" spc="35" dirty="0">
                <a:solidFill>
                  <a:srgbClr val="54AEB6"/>
                </a:solidFill>
                <a:latin typeface="Poppins"/>
                <a:cs typeface="Poppins"/>
              </a:rPr>
              <a:t>Our team</a:t>
            </a:r>
            <a:endParaRPr lang="en-US" b="1" kern="0" spc="35" dirty="0">
              <a:solidFill>
                <a:srgbClr val="FF0000"/>
              </a:solidFill>
              <a:latin typeface="Aptos"/>
              <a:cs typeface="Poppins"/>
            </a:endParaRPr>
          </a:p>
        </p:txBody>
      </p:sp>
      <p:sp>
        <p:nvSpPr>
          <p:cNvPr id="48" name="Object 47"/>
          <p:cNvSpPr/>
          <p:nvPr/>
        </p:nvSpPr>
        <p:spPr>
          <a:xfrm>
            <a:off x="11798525" y="6515257"/>
            <a:ext cx="199975" cy="191940"/>
          </a:xfrm>
          <a:prstGeom prst="rect">
            <a:avLst/>
          </a:prstGeom>
          <a:noFill/>
        </p:spPr>
        <p:txBody>
          <a:bodyPr/>
          <a:lstStyle/>
          <a:p>
            <a:endParaRPr lang="en-GB"/>
          </a:p>
        </p:txBody>
      </p:sp>
      <p:sp>
        <p:nvSpPr>
          <p:cNvPr id="49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725226" y="6469088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blue and green interlocking circles&#10;&#10;Description automatically generated">
            <a:extLst>
              <a:ext uri="{FF2B5EF4-FFF2-40B4-BE49-F238E27FC236}">
                <a16:creationId xmlns:a16="http://schemas.microsoft.com/office/drawing/2014/main" id="{B622562C-D41D-395B-65A4-4EB7BB019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3911" y="5956090"/>
            <a:ext cx="704540" cy="71703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6131" y="1645094"/>
            <a:ext cx="3164537" cy="2861438"/>
            <a:chOff x="476131" y="2034561"/>
            <a:chExt cx="3164537" cy="28614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A99D60-6B6D-7078-BBAC-58BD6660526A}"/>
                </a:ext>
              </a:extLst>
            </p:cNvPr>
            <p:cNvSpPr txBox="1"/>
            <p:nvPr/>
          </p:nvSpPr>
          <p:spPr>
            <a:xfrm>
              <a:off x="862690" y="4095780"/>
              <a:ext cx="2777978" cy="8002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800" dirty="0">
                  <a:latin typeface="Poppins"/>
                  <a:cs typeface="Poppins"/>
                </a:rPr>
                <a:t>Lynn Laidlaw</a:t>
              </a:r>
            </a:p>
            <a:p>
              <a:endParaRPr lang="en-GB" b="1" dirty="0">
                <a:solidFill>
                  <a:srgbClr val="52ADB7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31" y="2034561"/>
              <a:ext cx="3050519" cy="203435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A99D60-6B6D-7078-BBAC-58BD6660526A}"/>
              </a:ext>
            </a:extLst>
          </p:cNvPr>
          <p:cNvSpPr txBox="1"/>
          <p:nvPr/>
        </p:nvSpPr>
        <p:spPr>
          <a:xfrm>
            <a:off x="9347248" y="3855832"/>
            <a:ext cx="2777978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800" dirty="0">
                <a:latin typeface="Poppins"/>
                <a:cs typeface="Poppins"/>
              </a:rPr>
              <a:t>Leila </a:t>
            </a:r>
            <a:r>
              <a:rPr lang="en-GB" sz="2800" dirty="0" err="1">
                <a:latin typeface="Poppins"/>
                <a:cs typeface="Poppins"/>
              </a:rPr>
              <a:t>Hamrag</a:t>
            </a:r>
            <a:endParaRPr lang="en-GB" sz="2800" dirty="0">
              <a:latin typeface="Poppins"/>
              <a:cs typeface="Poppins"/>
            </a:endParaRPr>
          </a:p>
          <a:p>
            <a:endParaRPr lang="en-GB" b="1" dirty="0">
              <a:solidFill>
                <a:srgbClr val="52AD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23659" y="1645094"/>
            <a:ext cx="2838099" cy="2861439"/>
            <a:chOff x="7377936" y="2034560"/>
            <a:chExt cx="2838099" cy="28614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936" y="2034560"/>
              <a:ext cx="2173875" cy="20343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A99D60-6B6D-7078-BBAC-58BD6660526A}"/>
                </a:ext>
              </a:extLst>
            </p:cNvPr>
            <p:cNvSpPr txBox="1"/>
            <p:nvPr/>
          </p:nvSpPr>
          <p:spPr>
            <a:xfrm>
              <a:off x="7438057" y="4095780"/>
              <a:ext cx="2777978" cy="8002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800" dirty="0">
                  <a:latin typeface="Poppins"/>
                  <a:cs typeface="Poppins"/>
                </a:rPr>
                <a:t>Jane Taylor</a:t>
              </a:r>
            </a:p>
            <a:p>
              <a:endParaRPr lang="en-GB" b="1" dirty="0">
                <a:solidFill>
                  <a:srgbClr val="52ADB7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131" y="5956090"/>
            <a:ext cx="2991787" cy="55916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22048" y="1645094"/>
            <a:ext cx="4448530" cy="3309513"/>
            <a:chOff x="3090272" y="1080104"/>
            <a:chExt cx="4448530" cy="33095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A99D60-6B6D-7078-BBAC-58BD6660526A}"/>
                </a:ext>
              </a:extLst>
            </p:cNvPr>
            <p:cNvSpPr txBox="1"/>
            <p:nvPr/>
          </p:nvSpPr>
          <p:spPr>
            <a:xfrm>
              <a:off x="3090272" y="3158511"/>
              <a:ext cx="4448530" cy="1231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2800" dirty="0">
                  <a:latin typeface="Poppins"/>
                  <a:cs typeface="Poppins"/>
                </a:rPr>
                <a:t>Hannah </a:t>
              </a:r>
            </a:p>
            <a:p>
              <a:pPr algn="ctr"/>
              <a:r>
                <a:rPr lang="en-GB" sz="2800" dirty="0">
                  <a:latin typeface="Poppins"/>
                  <a:cs typeface="Poppins"/>
                </a:rPr>
                <a:t>Turner-Uaandja</a:t>
              </a:r>
            </a:p>
            <a:p>
              <a:endParaRPr lang="en-GB" b="1" dirty="0">
                <a:solidFill>
                  <a:srgbClr val="52ADB7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33" t="22239" r="14141" b="22449"/>
            <a:stretch/>
          </p:blipFill>
          <p:spPr>
            <a:xfrm>
              <a:off x="4031095" y="1080104"/>
              <a:ext cx="2724567" cy="2085658"/>
            </a:xfrm>
            <a:prstGeom prst="rect">
              <a:avLst/>
            </a:prstGeom>
          </p:spPr>
        </p:pic>
      </p:grpSp>
      <p:pic>
        <p:nvPicPr>
          <p:cNvPr id="20" name="f1f38e0e-9c3e-44ce-a604-05761bfa0683" descr="cid:f1f38e0e-9c3e-44ce-a604-05761bfa0683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t="19522" r="7608" b="41657"/>
          <a:stretch/>
        </p:blipFill>
        <p:spPr bwMode="auto">
          <a:xfrm>
            <a:off x="9229936" y="1645094"/>
            <a:ext cx="2658515" cy="2097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01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5704" cy="128555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402628"/>
            <a:ext cx="11064689" cy="868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GB" sz="3200" b="1" kern="0" spc="35" dirty="0">
                <a:solidFill>
                  <a:srgbClr val="54AEB6"/>
                </a:solidFill>
                <a:latin typeface="Poppins"/>
                <a:cs typeface="Poppins"/>
              </a:rPr>
              <a:t>Our aim from this grant writing retreat</a:t>
            </a:r>
            <a:endParaRPr lang="en-US" sz="3200" b="1" kern="0" spc="35" dirty="0">
              <a:solidFill>
                <a:srgbClr val="54AEB6"/>
              </a:solidFill>
              <a:latin typeface="Poppins"/>
              <a:cs typeface="Poppins"/>
            </a:endParaRPr>
          </a:p>
        </p:txBody>
      </p:sp>
      <p:sp>
        <p:nvSpPr>
          <p:cNvPr id="48" name="Object 47"/>
          <p:cNvSpPr/>
          <p:nvPr/>
        </p:nvSpPr>
        <p:spPr>
          <a:xfrm>
            <a:off x="11798525" y="6515257"/>
            <a:ext cx="199975" cy="191940"/>
          </a:xfrm>
          <a:prstGeom prst="rect">
            <a:avLst/>
          </a:prstGeom>
          <a:noFill/>
        </p:spPr>
        <p:txBody>
          <a:bodyPr/>
          <a:lstStyle/>
          <a:p>
            <a:endParaRPr lang="en-GB"/>
          </a:p>
        </p:txBody>
      </p:sp>
      <p:sp>
        <p:nvSpPr>
          <p:cNvPr id="49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725226" y="6469088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99D60-6B6D-7078-BBAC-58BD6660526A}"/>
              </a:ext>
            </a:extLst>
          </p:cNvPr>
          <p:cNvSpPr txBox="1"/>
          <p:nvPr/>
        </p:nvSpPr>
        <p:spPr>
          <a:xfrm>
            <a:off x="779643" y="1364596"/>
            <a:ext cx="10748771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/>
            <a:r>
              <a:rPr lang="en-GB" sz="2800" dirty="0">
                <a:latin typeface="Poppins"/>
                <a:cs typeface="Poppins"/>
              </a:rPr>
              <a:t>That you understand…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Poppins"/>
                <a:cs typeface="Poppins"/>
              </a:rPr>
              <a:t>the value and importance of patient and public involvement and engagement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Poppins"/>
                <a:cs typeface="Poppins"/>
              </a:rPr>
              <a:t>the different ways in which you can involve patients and the public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Poppins"/>
                <a:cs typeface="Poppins"/>
              </a:rPr>
              <a:t>how and why PPIE should be properly budgeted for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Poppins"/>
                <a:cs typeface="Poppins"/>
              </a:rPr>
              <a:t>what reviewers are looking for from the PPIE section of a bid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Poppins"/>
                <a:cs typeface="Poppins"/>
              </a:rPr>
              <a:t>why it’s really fun and rewarding, and will make your research much more powerful and impactful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52AD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 descr="A blue and green interlocking circles&#10;&#10;Description automatically generated">
            <a:extLst>
              <a:ext uri="{FF2B5EF4-FFF2-40B4-BE49-F238E27FC236}">
                <a16:creationId xmlns:a16="http://schemas.microsoft.com/office/drawing/2014/main" id="{B622562C-D41D-395B-65A4-4EB7BB019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3911" y="5956090"/>
            <a:ext cx="704540" cy="7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D768-AA21-2F4E-88D6-D442C31A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365125"/>
            <a:ext cx="11073384" cy="1325563"/>
          </a:xfrm>
        </p:spPr>
        <p:txBody>
          <a:bodyPr>
            <a:normAutofit/>
          </a:bodyPr>
          <a:lstStyle/>
          <a:p>
            <a:r>
              <a:rPr lang="en-US" sz="3200" b="1" kern="0" spc="35" dirty="0">
                <a:solidFill>
                  <a:srgbClr val="54AEB6"/>
                </a:solidFill>
                <a:latin typeface="Poppins"/>
                <a:ea typeface="+mn-ea"/>
                <a:cs typeface="Poppins"/>
              </a:rPr>
              <a:t>Overview - COVID Symptom Study App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C60CAB0-C899-3B4E-8175-D1C97D153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8638"/>
            <a:ext cx="6141683" cy="6141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F51AF-4B4C-9D42-84E5-870444DCA410}"/>
              </a:ext>
            </a:extLst>
          </p:cNvPr>
          <p:cNvSpPr txBox="1"/>
          <p:nvPr/>
        </p:nvSpPr>
        <p:spPr>
          <a:xfrm>
            <a:off x="6662575" y="1633738"/>
            <a:ext cx="5160854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/>
              </a:rPr>
              <a:t>Mobile health project – smartphone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/>
              </a:rPr>
              <a:t>Benefitted from huge national interest in understanding the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/>
              </a:rPr>
              <a:t>Daily logging of symptoms across the pandemic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/>
              </a:rPr>
              <a:t>Report of test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/>
              </a:rPr>
              <a:t>Required an active pool of loggers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/>
              </a:rPr>
              <a:t>Fine balance to ensure engagement of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oppi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/>
              </a:rPr>
              <a:t>Continuous development improvement and dissemination</a:t>
            </a:r>
          </a:p>
          <a:p>
            <a:endParaRPr lang="en-US" sz="1792" dirty="0"/>
          </a:p>
          <a:p>
            <a:endParaRPr lang="en-US" sz="1792" dirty="0"/>
          </a:p>
        </p:txBody>
      </p:sp>
      <p:pic>
        <p:nvPicPr>
          <p:cNvPr id="7" name="Picture 6" descr="A blue and green interlocking circles&#10;&#10;Description automatically generated">
            <a:extLst>
              <a:ext uri="{FF2B5EF4-FFF2-40B4-BE49-F238E27FC236}">
                <a16:creationId xmlns:a16="http://schemas.microsoft.com/office/drawing/2014/main" id="{B622562C-D41D-395B-65A4-4EB7BB019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53800" y="6108270"/>
            <a:ext cx="704540" cy="7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83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6DD5-8455-2B61-90FA-DBC013C4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8" y="133902"/>
            <a:ext cx="11668611" cy="803520"/>
          </a:xfrm>
        </p:spPr>
        <p:txBody>
          <a:bodyPr vert="horz" lIns="91049" tIns="45524" rIns="91049" bIns="45524" rtlCol="0" anchor="ctr" anchorCtr="0">
            <a:noAutofit/>
          </a:bodyPr>
          <a:lstStyle/>
          <a:p>
            <a:pPr algn="r"/>
            <a:r>
              <a:rPr lang="en-US" sz="3200" b="1" kern="0" spc="35" dirty="0">
                <a:solidFill>
                  <a:srgbClr val="54AEB6"/>
                </a:solidFill>
                <a:latin typeface="Poppins"/>
                <a:ea typeface="+mn-ea"/>
                <a:cs typeface="Poppins"/>
              </a:rPr>
              <a:t>Community science: How the community drove insights</a:t>
            </a: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9FF82E02-D3A9-8338-75F6-BEB710E4C2DF}"/>
              </a:ext>
            </a:extLst>
          </p:cNvPr>
          <p:cNvPicPr/>
          <p:nvPr/>
        </p:nvPicPr>
        <p:blipFill rotWithShape="1">
          <a:blip r:embed="rId2"/>
          <a:srcRect l="13989" r="21913" b="-2"/>
          <a:stretch/>
        </p:blipFill>
        <p:spPr>
          <a:xfrm>
            <a:off x="6376461" y="1924907"/>
            <a:ext cx="5071253" cy="4275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D29B3-F520-66ED-0726-3115698EBEF8}"/>
              </a:ext>
            </a:extLst>
          </p:cNvPr>
          <p:cNvSpPr txBox="1"/>
          <p:nvPr/>
        </p:nvSpPr>
        <p:spPr>
          <a:xfrm>
            <a:off x="219456" y="1924907"/>
            <a:ext cx="5974079" cy="2545775"/>
          </a:xfrm>
          <a:prstGeom prst="rect">
            <a:avLst/>
          </a:prstGeom>
        </p:spPr>
        <p:txBody>
          <a:bodyPr vert="horz" lIns="91049" tIns="45524" rIns="91049" bIns="45524" rtlCol="0" anchor="ctr">
            <a:normAutofit/>
          </a:bodyPr>
          <a:lstStyle/>
          <a:p>
            <a:pPr indent="-182094" defTabSz="455234">
              <a:lnSpc>
                <a:spcPct val="90000"/>
              </a:lnSpc>
              <a:spcAft>
                <a:spcPts val="597"/>
              </a:spcAft>
              <a:buFont typeface="Wingdings 2" pitchFamily="18" charset="2"/>
              <a:buChar char=""/>
            </a:pPr>
            <a:r>
              <a:rPr lang="en-US" sz="2400" dirty="0">
                <a:solidFill>
                  <a:prstClr val="black"/>
                </a:solidFill>
                <a:latin typeface="Poppins" panose="00000500000000000000"/>
              </a:rPr>
              <a:t>Participants reported skin rashes and helped develop new questions on the app</a:t>
            </a:r>
            <a:endParaRPr lang="en-US" sz="2400" dirty="0">
              <a:solidFill>
                <a:prstClr val="black"/>
              </a:solidFill>
              <a:latin typeface="Poppins" panose="00000500000000000000"/>
              <a:cs typeface="Calibri"/>
            </a:endParaRPr>
          </a:p>
          <a:p>
            <a:pPr indent="-182094" defTabSz="455234">
              <a:lnSpc>
                <a:spcPct val="90000"/>
              </a:lnSpc>
              <a:spcAft>
                <a:spcPts val="597"/>
              </a:spcAft>
              <a:buFont typeface="Wingdings 2" pitchFamily="18" charset="2"/>
              <a:buChar char=""/>
            </a:pPr>
            <a:endParaRPr lang="en-US" sz="2400" dirty="0">
              <a:solidFill>
                <a:prstClr val="black"/>
              </a:solidFill>
              <a:latin typeface="Poppins" panose="00000500000000000000"/>
              <a:cs typeface="Calibri"/>
            </a:endParaRPr>
          </a:p>
          <a:p>
            <a:pPr indent="-182094" defTabSz="455234">
              <a:lnSpc>
                <a:spcPct val="90000"/>
              </a:lnSpc>
              <a:spcAft>
                <a:spcPts val="597"/>
              </a:spcAft>
              <a:buFont typeface="Wingdings 2" pitchFamily="18" charset="2"/>
              <a:buChar char=""/>
            </a:pPr>
            <a:r>
              <a:rPr lang="en-US" sz="2400" dirty="0">
                <a:solidFill>
                  <a:prstClr val="black"/>
                </a:solidFill>
                <a:latin typeface="Poppins" panose="00000500000000000000"/>
              </a:rPr>
              <a:t>Catalogue of pictures of rashes</a:t>
            </a:r>
            <a:endParaRPr lang="en-US" sz="2400" dirty="0">
              <a:solidFill>
                <a:prstClr val="black"/>
              </a:solidFill>
              <a:latin typeface="Poppins" panose="0000050000000000000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27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3" y="199565"/>
            <a:ext cx="6402586" cy="4917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248417" y="2763945"/>
            <a:ext cx="2758384" cy="352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88" dirty="0">
                <a:solidFill>
                  <a:srgbClr val="000000"/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tinyurl.com/</a:t>
            </a:r>
            <a:r>
              <a:rPr lang="en-GB" sz="1688" dirty="0" err="1">
                <a:solidFill>
                  <a:srgbClr val="000000"/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REMORAvideo</a:t>
            </a:r>
            <a:endParaRPr lang="en-GB" sz="1125" dirty="0">
              <a:latin typeface="Arial "/>
              <a:ea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37" y="239201"/>
            <a:ext cx="2524744" cy="2524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143" y="3840889"/>
            <a:ext cx="6877050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46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12D0-4037-9149-82E4-4DC6A837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7" y="1828800"/>
            <a:ext cx="3793390" cy="34027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It’s important to know what matters to the patient. It may be different from what matters to the researchers or the clinician!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F9EDAC-DCBC-D442-91C0-3B101D4A1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" r="-1" b="7776"/>
          <a:stretch/>
        </p:blipFill>
        <p:spPr bwMode="auto">
          <a:xfrm>
            <a:off x="5118304" y="646971"/>
            <a:ext cx="5580908" cy="55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green interlocking circles&#10;&#10;Description automatically generated">
            <a:extLst>
              <a:ext uri="{FF2B5EF4-FFF2-40B4-BE49-F238E27FC236}">
                <a16:creationId xmlns:a16="http://schemas.microsoft.com/office/drawing/2014/main" id="{B622562C-D41D-395B-65A4-4EB7BB019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3911" y="5956090"/>
            <a:ext cx="704540" cy="7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3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81775"/>
            <a:ext cx="10300759" cy="441604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involvement?</a:t>
            </a:r>
          </a:p>
        </p:txBody>
      </p:sp>
      <p:sp>
        <p:nvSpPr>
          <p:cNvPr id="305" name="Shape 305"/>
          <p:cNvSpPr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5" name="Picture 4" descr="A blue and green interlocking circles&#10;&#10;Description automatically generated">
            <a:extLst>
              <a:ext uri="{FF2B5EF4-FFF2-40B4-BE49-F238E27FC236}">
                <a16:creationId xmlns:a16="http://schemas.microsoft.com/office/drawing/2014/main" id="{B622562C-D41D-395B-65A4-4EB7BB01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3911" y="5956090"/>
            <a:ext cx="704540" cy="7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0806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search process&#10;&#10;AI-generated content may be incorrect.">
            <a:extLst>
              <a:ext uri="{FF2B5EF4-FFF2-40B4-BE49-F238E27FC236}">
                <a16:creationId xmlns:a16="http://schemas.microsoft.com/office/drawing/2014/main" id="{D76C117D-0A2F-C12C-4418-0305A5FBC9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58" y="0"/>
            <a:ext cx="9695570" cy="6858000"/>
          </a:xfrm>
          <a:prstGeom prst="rect">
            <a:avLst/>
          </a:prstGeom>
        </p:spPr>
      </p:pic>
      <p:pic>
        <p:nvPicPr>
          <p:cNvPr id="4" name="Picture 3" descr="A blue and green interlocking circles&#10;&#10;Description automatically generated">
            <a:extLst>
              <a:ext uri="{FF2B5EF4-FFF2-40B4-BE49-F238E27FC236}">
                <a16:creationId xmlns:a16="http://schemas.microsoft.com/office/drawing/2014/main" id="{B622562C-D41D-395B-65A4-4EB7BB01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3911" y="5956090"/>
            <a:ext cx="704540" cy="7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-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-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40962CCB8CA64AB4DAF2C8B7389621" ma:contentTypeVersion="13" ma:contentTypeDescription="Create a new document." ma:contentTypeScope="" ma:versionID="50ab9a366842309f336ed61c5be2973d">
  <xsd:schema xmlns:xsd="http://www.w3.org/2001/XMLSchema" xmlns:xs="http://www.w3.org/2001/XMLSchema" xmlns:p="http://schemas.microsoft.com/office/2006/metadata/properties" xmlns:ns2="f90c77d1-93ed-4f71-8f4c-7998a9530f63" xmlns:ns3="e126fe4f-ea1a-43f6-ac45-2d71a1d6365f" targetNamespace="http://schemas.microsoft.com/office/2006/metadata/properties" ma:root="true" ma:fieldsID="2d131221133a372bb21dcfd9d63ff8a2" ns2:_="" ns3:_="">
    <xsd:import namespace="f90c77d1-93ed-4f71-8f4c-7998a9530f63"/>
    <xsd:import namespace="e126fe4f-ea1a-43f6-ac45-2d71a1d63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c77d1-93ed-4f71-8f4c-7998a9530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6fe4f-ea1a-43f6-ac45-2d71a1d6365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f469578-d4c4-43e6-9f3e-6d981ab352b3}" ma:internalName="TaxCatchAll" ma:showField="CatchAllData" ma:web="e126fe4f-ea1a-43f6-ac45-2d71a1d636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0c77d1-93ed-4f71-8f4c-7998a9530f63">
      <Terms xmlns="http://schemas.microsoft.com/office/infopath/2007/PartnerControls"/>
    </lcf76f155ced4ddcb4097134ff3c332f>
    <TaxCatchAll xmlns="e126fe4f-ea1a-43f6-ac45-2d71a1d6365f" xsi:nil="true"/>
  </documentManagement>
</p:properties>
</file>

<file path=customXml/itemProps1.xml><?xml version="1.0" encoding="utf-8"?>
<ds:datastoreItem xmlns:ds="http://schemas.openxmlformats.org/officeDocument/2006/customXml" ds:itemID="{147860DE-3EB4-42EB-BA06-911DA7260F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6A5412-FC6E-41F8-9FAA-69D395AB00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0c77d1-93ed-4f71-8f4c-7998a9530f63"/>
    <ds:schemaRef ds:uri="e126fe4f-ea1a-43f6-ac45-2d71a1d636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D814D9-A332-44E8-AE93-D3C38E5B910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126fe4f-ea1a-43f6-ac45-2d71a1d6365f"/>
    <ds:schemaRef ds:uri="http://purl.org/dc/elements/1.1/"/>
    <ds:schemaRef ds:uri="f90c77d1-93ed-4f71-8f4c-7998a9530f6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704</Words>
  <Application>Microsoft Office PowerPoint</Application>
  <PresentationFormat>Widescreen</PresentationFormat>
  <Paragraphs>118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office theme</vt:lpstr>
      <vt:lpstr>1_Office Theme</vt:lpstr>
      <vt:lpstr>Office-thema</vt:lpstr>
      <vt:lpstr>2_Office Theme</vt:lpstr>
      <vt:lpstr>3_Office Theme</vt:lpstr>
      <vt:lpstr>PowerPoint Presentation</vt:lpstr>
      <vt:lpstr>PowerPoint Presentation</vt:lpstr>
      <vt:lpstr>PowerPoint Presentation</vt:lpstr>
      <vt:lpstr>Overview - COVID Symptom Study App</vt:lpstr>
      <vt:lpstr>Community science: How the community drove insights</vt:lpstr>
      <vt:lpstr>PowerPoint Presentation</vt:lpstr>
      <vt:lpstr>It’s important to know what matters to the patient. It may be different from what matters to the researchers or the clinician!</vt:lpstr>
      <vt:lpstr>What is involvement?</vt:lpstr>
      <vt:lpstr>PowerPoint Presentation</vt:lpstr>
      <vt:lpstr>PowerPoint Presentation</vt:lpstr>
      <vt:lpstr>Thinking about Funding</vt:lpstr>
      <vt:lpstr>PowerPoint Presentation</vt:lpstr>
      <vt:lpstr>Checklist: What are the aims of your research?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Charlotte Sharp</cp:lastModifiedBy>
  <cp:revision>240</cp:revision>
  <dcterms:created xsi:type="dcterms:W3CDTF">2024-05-29T10:14:52Z</dcterms:created>
  <dcterms:modified xsi:type="dcterms:W3CDTF">2025-07-11T11:55:15Z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0x0101002240962CCB8CA64AB4DAF2C8B7389621</vt:lpwstr>
  </property>
  <property fmtid="{D5CDD505-2E9C-101B-9397-08002B2CF9AE}" pid="3" name="MediaServiceImageTags">
    <vt:lpwstr/>
  </property>
</Properties>
</file>